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63" r:id="rId7"/>
    <p:sldId id="267" r:id="rId8"/>
    <p:sldId id="268" r:id="rId9"/>
    <p:sldId id="269" r:id="rId10"/>
    <p:sldId id="264" r:id="rId11"/>
    <p:sldId id="271" r:id="rId12"/>
    <p:sldId id="272" r:id="rId13"/>
    <p:sldId id="274" r:id="rId14"/>
    <p:sldId id="275" r:id="rId15"/>
    <p:sldId id="277" r:id="rId16"/>
    <p:sldId id="273" r:id="rId17"/>
    <p:sldId id="276" r:id="rId18"/>
    <p:sldId id="270" r:id="rId19"/>
  </p:sldIdLst>
  <p:sldSz cx="9144000" cy="5143500"/>
  <p:notesSz cx="6858000" cy="9144000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79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447" y="57"/>
      </p:cViewPr>
      <p:guideLst>
        <p:guide orient="horz" pos="167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074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L" fmla="*/ 0 w 120000"/>
              <a:gd name="txT" fmla="*/ 0 h 120000"/>
              <a:gd name="txR" fmla="*/ 120000 w 120000"/>
              <a:gd name="txB" fmla="*/ 120000 h 120000"/>
            </a:gdLst>
            <a:ahLst/>
            <a:cxnLst>
              <a:cxn ang="0">
                <a:pos x="0" y="0"/>
              </a:cxn>
              <a:cxn ang="0">
                <a:pos x="309676800" y="0"/>
              </a:cxn>
              <a:cxn ang="0">
                <a:pos x="309676800" y="97983675"/>
              </a:cxn>
              <a:cxn ang="0">
                <a:pos x="0" y="97983675"/>
              </a:cxn>
              <a:cxn ang="0">
                <a:pos x="0" y="0"/>
              </a:cxn>
            </a:cxnLst>
            <a:rect l="txL" t="txT" r="txR" b="tx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3" name="Google Shape;4;n"/>
          <p:cNvSpPr txBox="1">
            <a:spLocks noGrp="1"/>
          </p:cNvSpPr>
          <p:nvPr>
            <p:ph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1pPr>
    <a:lvl2pPr marL="742950" lvl="1" indent="-2857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2pPr>
    <a:lvl3pPr marL="1143000" lvl="2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3pPr>
    <a:lvl4pPr marL="1600200" lvl="3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4pPr>
    <a:lvl5pPr marL="2057400" lvl="4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5122" name="Google Shape;51;p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7170" name="Google Shape;52;p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5602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7650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7650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9698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31746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33794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7170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9218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1266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3314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5362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7410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9458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1506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3554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fontAlgn="base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pPr fontAlgn="base"/>
            <a:r>
              <a:rPr lang="en-US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fontAlgn="base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pPr fontAlgn="base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bg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3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 lIns="91425" tIns="91425" rIns="91425" bIns="91425" anchor="ctr" anchorCtr="0"/>
          <a:p>
            <a:pPr lvl="0">
              <a:buClrTx/>
            </a:pP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pPr fontAlgn="base"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pPr fontAlgn="base"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3" name="Google Shape;40;p9"/>
          <p:cNvSpPr txBox="1">
            <a:spLocks noGrp="1"/>
          </p:cNvSpPr>
          <p:nvPr>
            <p:ph type="sldNum" idx="4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25" tIns="91425" rIns="91425" bIns="91425" numCol="1" anchor="ctr" anchorCtr="0" compatLnSpc="1"/>
          <a:p>
            <a:pPr algn="r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pPr fontAlgn="base"/>
            <a:r>
              <a:rPr lang="en-US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pPr fontAlgn="base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bg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 lIns="91425" tIns="91425" rIns="91425" bIns="91425" anchor="ctr" anchorCtr="0"/>
          <a:p>
            <a:pPr lvl="0">
              <a:buClrTx/>
            </a:pP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pPr fontAlgn="base"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pPr fontAlgn="base"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3" name="Google Shape;40;p9"/>
          <p:cNvSpPr txBox="1">
            <a:spLocks noGrp="1"/>
          </p:cNvSpPr>
          <p:nvPr>
            <p:ph type="sldNum" idx="4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25" tIns="91425" rIns="91425" bIns="91425" numCol="1" anchor="ctr" anchorCtr="0" compatLnSpc="1"/>
          <a:p>
            <a:pPr algn="r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Google Shape;6;p1"/>
          <p:cNvSpPr txBox="1"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  <p:sp>
        <p:nvSpPr>
          <p:cNvPr id="1027" name="Google Shape;7;p1"/>
          <p:cNvSpPr txBox="1">
            <a:spLocks noGrp="1"/>
          </p:cNvSpPr>
          <p:nvPr>
            <p:ph type="body"/>
          </p:nvPr>
        </p:nvSpPr>
        <p:spPr>
          <a:xfrm>
            <a:off x="311150" y="1152525"/>
            <a:ext cx="8521700" cy="3416300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  <p:sp>
        <p:nvSpPr>
          <p:cNvPr id="1028" name="Google Shape;8;p1"/>
          <p:cNvSpPr txBox="1">
            <a:spLocks noGrp="1"/>
          </p:cNvSpPr>
          <p:nvPr>
            <p:ph type="sldNum" idx="12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25" tIns="91425" rIns="91425" bIns="91425" numCol="1" anchor="ctr" anchorCtr="0" compatLnSpc="1"/>
          <a:lstStyle>
            <a:lvl1pPr algn="r">
              <a:defRPr sz="1000">
                <a:solidFill>
                  <a:srgbClr val="595959"/>
                </a:solidFill>
              </a:defRPr>
            </a:lvl1pPr>
          </a:lstStyle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342900" indent="-3429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•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marL="742950" lvl="1" indent="-28575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marL="1143000" lvl="2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•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marL="1600200" lvl="3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marL="2057400" lvl="4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»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Google Shape;6;p1"/>
          <p:cNvSpPr txBox="1"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  <p:sp>
        <p:nvSpPr>
          <p:cNvPr id="2051" name="Google Shape;7;p1"/>
          <p:cNvSpPr txBox="1">
            <a:spLocks noGrp="1"/>
          </p:cNvSpPr>
          <p:nvPr>
            <p:ph type="body"/>
          </p:nvPr>
        </p:nvSpPr>
        <p:spPr>
          <a:xfrm>
            <a:off x="311150" y="1152525"/>
            <a:ext cx="8521700" cy="3416300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  <p:sp>
        <p:nvSpPr>
          <p:cNvPr id="1028" name="Google Shape;8;p1"/>
          <p:cNvSpPr txBox="1">
            <a:spLocks noGrp="1"/>
          </p:cNvSpPr>
          <p:nvPr>
            <p:ph type="sldNum" idx="12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25" tIns="91425" rIns="91425" bIns="91425" numCol="1" anchor="ctr" anchorCtr="0" compatLnSpc="1"/>
          <a:lstStyle>
            <a:lvl1pPr algn="r">
              <a:defRPr sz="1000">
                <a:solidFill>
                  <a:srgbClr val="595959"/>
                </a:solidFill>
              </a:defRPr>
            </a:lvl1pPr>
          </a:lstStyle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342900" indent="-3429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•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marL="742950" lvl="1" indent="-28575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marL="1143000" lvl="2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•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marL="1600200" lvl="3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marL="2057400" lvl="4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»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1.xml"/><Relationship Id="rId12" Type="http://schemas.openxmlformats.org/officeDocument/2006/relationships/image" Target="NULL" TargetMode="External"/><Relationship Id="rId11" Type="http://schemas.openxmlformats.org/officeDocument/2006/relationships/image" Target="../media/image11.png"/><Relationship Id="rId10" Type="http://schemas.openxmlformats.org/officeDocument/2006/relationships/image" Target="../media/image10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2.xml"/><Relationship Id="rId8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6" Type="http://schemas.openxmlformats.org/officeDocument/2006/relationships/tags" Target="../tags/tag1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4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4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4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4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3.jpeg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Google Shape;55;p13"/>
          <p:cNvPicPr preferRelativeResize="0"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60713" y="1470025"/>
            <a:ext cx="2343150" cy="1031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6" name="Google Shape;56;p13"/>
          <p:cNvPicPr preferRelativeResize="0"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38" y="1433513"/>
            <a:ext cx="2208212" cy="10683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7" name="Google Shape;60;p13"/>
          <p:cNvPicPr preferRelativeResize="0"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444625"/>
            <a:ext cx="2452688" cy="11271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8" name="Google Shape;62;p13"/>
          <p:cNvPicPr preferRelativeResize="0"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00" y="3646488"/>
            <a:ext cx="2206625" cy="12842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Google Shape;63;p13"/>
          <p:cNvSpPr txBox="1"/>
          <p:nvPr/>
        </p:nvSpPr>
        <p:spPr>
          <a:xfrm>
            <a:off x="666750" y="115888"/>
            <a:ext cx="7175500" cy="1508125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>
            <a:spAutoFit/>
          </a:bodyPr>
          <a:p>
            <a:pPr algn="ctr" eaLnBrk="0" hangingPunct="0">
              <a:buClrTx/>
              <a:buFont typeface="Arial" panose="020B0604020202020204" pitchFamily="34" charset="0"/>
            </a:pPr>
            <a:r>
              <a:rPr lang="en-IN" altLang="x-none" b="1" dirty="0">
                <a:latin typeface="Arial" panose="020B0604020202020204"/>
                <a:ea typeface="Arial" panose="020B0604020202020204"/>
              </a:rPr>
              <a:t>ICAICCIT-2025, 3</a:t>
            </a:r>
            <a:r>
              <a:rPr lang="en-IN" altLang="x-none" b="1" baseline="30000" dirty="0">
                <a:latin typeface="Arial" panose="020B0604020202020204"/>
                <a:ea typeface="Arial" panose="020B0604020202020204"/>
              </a:rPr>
              <a:t>rd</a:t>
            </a:r>
            <a:r>
              <a:rPr lang="en-IN" altLang="x-none" b="1" dirty="0">
                <a:latin typeface="Arial" panose="020B0604020202020204"/>
                <a:ea typeface="Arial" panose="020B0604020202020204"/>
              </a:rPr>
              <a:t> International conference on Advances in Computing, Communication and Information Technology,                                                                technically Co-Sponsored by IEEE Delhi SECTION                                                                (IEEE record no # 68829) </a:t>
            </a:r>
            <a:endParaRPr lang="en-IN" altLang="x-none" b="1" dirty="0">
              <a:latin typeface="Arial" panose="020B0604020202020204"/>
              <a:ea typeface="Arial" panose="020B0604020202020204"/>
            </a:endParaRPr>
          </a:p>
          <a:p>
            <a:pPr algn="ctr" eaLnBrk="0" hangingPunct="0">
              <a:buClrTx/>
              <a:buFont typeface="Arial" panose="020B0604020202020204" pitchFamily="34" charset="0"/>
            </a:pPr>
            <a:r>
              <a:rPr lang="en-IN" altLang="x-none" b="1" dirty="0">
                <a:latin typeface="Arial" panose="020B0604020202020204"/>
                <a:ea typeface="Arial" panose="020B0604020202020204"/>
              </a:rPr>
              <a:t>on 31</a:t>
            </a:r>
            <a:r>
              <a:rPr lang="en-IN" altLang="x-none" b="1" baseline="30000" dirty="0">
                <a:latin typeface="Arial" panose="020B0604020202020204"/>
                <a:ea typeface="Arial" panose="020B0604020202020204"/>
              </a:rPr>
              <a:t>st</a:t>
            </a:r>
            <a:r>
              <a:rPr lang="en-IN" altLang="x-none" b="1" dirty="0">
                <a:latin typeface="Arial" panose="020B0604020202020204"/>
                <a:ea typeface="Arial" panose="020B0604020202020204"/>
              </a:rPr>
              <a:t> Oct &amp; 1st Nov. 2025</a:t>
            </a:r>
            <a:endParaRPr lang="en-IN" altLang="x-none" b="1" dirty="0">
              <a:latin typeface="Arial" panose="020B0604020202020204"/>
              <a:ea typeface="Arial" panose="020B0604020202020204"/>
            </a:endParaRPr>
          </a:p>
          <a:p>
            <a:pPr algn="ctr">
              <a:buClrTx/>
              <a:buFont typeface="Arial" panose="020B0604020202020204" pitchFamily="34" charset="0"/>
            </a:pPr>
            <a:endParaRPr lang="en-US" altLang="en-US" sz="1600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6150" name="Google Shape;65;p13"/>
          <p:cNvPicPr preferRelativeResize="0"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2513" y="3667125"/>
            <a:ext cx="2339975" cy="12477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51" name="Google Shape;66;p13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67" name="Google Shape;67;p13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6153" name="Rectangle 2"/>
          <p:cNvSpPr/>
          <p:nvPr/>
        </p:nvSpPr>
        <p:spPr>
          <a:xfrm>
            <a:off x="0" y="0"/>
            <a:ext cx="9144000" cy="30797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6154" name="Rectangle 3"/>
          <p:cNvSpPr/>
          <p:nvPr/>
        </p:nvSpPr>
        <p:spPr>
          <a:xfrm>
            <a:off x="0" y="749300"/>
            <a:ext cx="9144000" cy="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wrap="none" anchor="ctr" anchorCtr="0">
            <a:spAutoFit/>
          </a:bodyPr>
          <a:p>
            <a:pPr>
              <a:buClrTx/>
              <a:buFontTx/>
            </a:pPr>
            <a:endParaRPr lang="en-US" altLang="en-US" sz="1800" dirty="0">
              <a:solidFill>
                <a:schemeClr val="tx1"/>
              </a:solidFill>
              <a:latin typeface="Arial" panose="020B0604020202020204"/>
              <a:ea typeface="Arial" panose="020B0604020202020204"/>
            </a:endParaRPr>
          </a:p>
        </p:txBody>
      </p:sp>
      <p:pic>
        <p:nvPicPr>
          <p:cNvPr id="6155" name="Picture 24"/>
          <p:cNvPicPr>
            <a:picLocks noChangeAspect="1"/>
          </p:cNvPicPr>
          <p:nvPr/>
        </p:nvPicPr>
        <p:blipFill>
          <a:blip r:embed="rId6"/>
          <a:srcRect l="71989" t="11574" r="16925" b="76601"/>
          <a:stretch>
            <a:fillRect/>
          </a:stretch>
        </p:blipFill>
        <p:spPr>
          <a:xfrm>
            <a:off x="0" y="131763"/>
            <a:ext cx="11160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6" name="Picture 25"/>
          <p:cNvPicPr>
            <a:picLocks noChangeAspect="1"/>
          </p:cNvPicPr>
          <p:nvPr/>
        </p:nvPicPr>
        <p:blipFill>
          <a:blip r:embed="rId7"/>
          <a:srcRect l="47034" t="69373" r="41730" b="23227"/>
          <a:stretch>
            <a:fillRect/>
          </a:stretch>
        </p:blipFill>
        <p:spPr>
          <a:xfrm>
            <a:off x="287338" y="2544763"/>
            <a:ext cx="1331912" cy="8905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7" name="Picture 26"/>
          <p:cNvPicPr>
            <a:picLocks noChangeAspect="1"/>
          </p:cNvPicPr>
          <p:nvPr/>
        </p:nvPicPr>
        <p:blipFill>
          <a:blip r:embed="rId7"/>
          <a:srcRect l="59576" t="69836" r="29318" b="23227"/>
          <a:stretch>
            <a:fillRect/>
          </a:stretch>
        </p:blipFill>
        <p:spPr>
          <a:xfrm>
            <a:off x="1722438" y="2674938"/>
            <a:ext cx="1206500" cy="7747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8" name="Picture 28"/>
          <p:cNvPicPr>
            <a:picLocks noChangeAspect="1"/>
          </p:cNvPicPr>
          <p:nvPr/>
        </p:nvPicPr>
        <p:blipFill>
          <a:blip r:embed="rId7"/>
          <a:srcRect l="40633" t="70760" r="52966" b="23227"/>
          <a:stretch>
            <a:fillRect/>
          </a:stretch>
        </p:blipFill>
        <p:spPr>
          <a:xfrm>
            <a:off x="7586663" y="2705100"/>
            <a:ext cx="1557337" cy="7350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9" name="Picture 2" descr="mr_logo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38475" y="2695575"/>
            <a:ext cx="2384425" cy="8286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60" name="Picture 4" descr="https://aiccit2023.vercel.app/images/partners/infosis1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4038" y="2767013"/>
            <a:ext cx="1905000" cy="5381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61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59125" y="3646488"/>
            <a:ext cx="2581275" cy="13176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62" name="Picture 20" descr="mr_logo"/>
          <p:cNvPicPr>
            <a:picLocks noChangeAspect="1"/>
          </p:cNvPicPr>
          <p:nvPr/>
        </p:nvPicPr>
        <p:blipFill>
          <a:blip r:embed="rId11" r:link="rId12"/>
          <a:stretch>
            <a:fillRect/>
          </a:stretch>
        </p:blipFill>
        <p:spPr>
          <a:xfrm>
            <a:off x="7267575" y="79375"/>
            <a:ext cx="1871663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7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4579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580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4581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4582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3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584" name="Rectangle 11"/>
          <p:cNvSpPr/>
          <p:nvPr/>
        </p:nvSpPr>
        <p:spPr>
          <a:xfrm>
            <a:off x="465138" y="1089025"/>
            <a:ext cx="8180387" cy="2632075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800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4585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4586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587" name="Text Box 1"/>
          <p:cNvSpPr txBox="1"/>
          <p:nvPr/>
        </p:nvSpPr>
        <p:spPr>
          <a:xfrm>
            <a:off x="465138" y="1089025"/>
            <a:ext cx="8304212" cy="299085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r>
              <a:rPr lang="en-IN" altLang="en-US">
                <a:latin typeface="Arial" panose="020B0604020202020204" pitchFamily="34" charset="0"/>
              </a:rPr>
              <a:t>7.</a:t>
            </a:r>
            <a:r>
              <a:rPr lang="en-IN" altLang="en-US" sz="1600" b="1">
                <a:latin typeface="Times New Roman" panose="02020603050405020304" charset="0"/>
              </a:rPr>
              <a:t> </a:t>
            </a:r>
            <a:r>
              <a:rPr lang="en-US" altLang="en-US" sz="1600" b="1">
                <a:latin typeface="Times New Roman" panose="02020603050405020304" charset="0"/>
              </a:rPr>
              <a:t>Post-processing</a:t>
            </a:r>
            <a:r>
              <a:rPr lang="en-IN" altLang="en-US" sz="1600" b="1">
                <a:latin typeface="Times New Roman" panose="02020603050405020304" charset="0"/>
              </a:rPr>
              <a:t>:</a:t>
            </a:r>
            <a:r>
              <a:rPr lang="en-IN" altLang="en-US">
                <a:latin typeface="Arial" panose="020B0604020202020204" pitchFamily="34" charset="0"/>
              </a:rPr>
              <a:t> </a:t>
            </a:r>
            <a:r>
              <a:rPr lang="en-US" altLang="en-US" sz="1600">
                <a:latin typeface="Times New Roman" panose="02020603050405020304" charset="0"/>
              </a:rPr>
              <a:t>Gaussian smoothing, orientation smoothing, median filtering for frequency,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US" altLang="en-US" sz="1600">
                <a:latin typeface="Times New Roman" panose="02020603050405020304" charset="0"/>
              </a:rPr>
              <a:t> </a:t>
            </a:r>
            <a:r>
              <a:rPr lang="en-IN" altLang="en-US" sz="1600">
                <a:latin typeface="Times New Roman" panose="02020603050405020304" charset="0"/>
              </a:rPr>
              <a:t>  </a:t>
            </a:r>
            <a:r>
              <a:rPr lang="en-US" altLang="en-US" sz="1600">
                <a:latin typeface="Times New Roman" panose="02020603050405020304" charset="0"/>
              </a:rPr>
              <a:t> and</a:t>
            </a:r>
            <a:r>
              <a:rPr lang="en-IN" altLang="en-US" sz="1600">
                <a:latin typeface="Times New Roman" panose="02020603050405020304" charset="0"/>
              </a:rPr>
              <a:t> </a:t>
            </a:r>
            <a:r>
              <a:rPr lang="en-US" altLang="en-US" sz="1600">
                <a:latin typeface="Times New Roman" panose="02020603050405020304" charset="0"/>
              </a:rPr>
              <a:t>map reconstruction.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IN" altLang="en-US">
                <a:latin typeface="Arial" panose="020B0604020202020204" pitchFamily="34" charset="0"/>
              </a:rPr>
              <a:t>8. </a:t>
            </a:r>
            <a:r>
              <a:rPr lang="en-US" altLang="en-US" sz="1600" b="1">
                <a:latin typeface="Times New Roman" panose="02020603050405020304" charset="0"/>
              </a:rPr>
              <a:t>Final output</a:t>
            </a:r>
            <a:r>
              <a:rPr lang="en-IN" altLang="en-US" sz="1600" b="1">
                <a:latin typeface="Times New Roman" panose="02020603050405020304" charset="0"/>
              </a:rPr>
              <a:t>:</a:t>
            </a:r>
            <a:r>
              <a:rPr lang="en-IN" altLang="en-US">
                <a:latin typeface="Arial" panose="020B0604020202020204" pitchFamily="34" charset="0"/>
              </a:rPr>
              <a:t> </a:t>
            </a:r>
            <a:r>
              <a:rPr lang="en-US" altLang="en-US" sz="1600">
                <a:latin typeface="Times New Roman" panose="02020603050405020304" charset="0"/>
              </a:rPr>
              <a:t>smooth, robust orientation &amp; frequency field ready for enhancement, minutiae 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US" altLang="en-US" sz="1600">
                <a:latin typeface="Times New Roman" panose="02020603050405020304" charset="0"/>
              </a:rPr>
              <a:t> </a:t>
            </a:r>
            <a:r>
              <a:rPr lang="en-IN" altLang="en-US" sz="1600">
                <a:latin typeface="Times New Roman" panose="02020603050405020304" charset="0"/>
              </a:rPr>
              <a:t>   </a:t>
            </a:r>
            <a:r>
              <a:rPr lang="en-US" altLang="en-US" sz="1600">
                <a:latin typeface="Times New Roman" panose="02020603050405020304" charset="0"/>
              </a:rPr>
              <a:t>extraction, and matching.</a:t>
            </a:r>
            <a:endParaRPr lang="en-US" altLang="zh-CN" sz="1600">
              <a:latin typeface="Times New Roman" panose="02020603050405020304" charset="0"/>
            </a:endParaRPr>
          </a:p>
        </p:txBody>
      </p:sp>
      <p:pic>
        <p:nvPicPr>
          <p:cNvPr id="24588" name="Picture 2" descr="ChatGPT Image Oct 18, 2025, 10_25_23 PM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500" y="2132013"/>
            <a:ext cx="7715250" cy="22415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6627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628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6629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6630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31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32" name="Rectangle 11"/>
          <p:cNvSpPr/>
          <p:nvPr/>
        </p:nvSpPr>
        <p:spPr>
          <a:xfrm>
            <a:off x="465138" y="1330325"/>
            <a:ext cx="7996237" cy="317341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>
              <a:lnSpc>
                <a:spcPct val="150000"/>
              </a:lnSpc>
              <a:buClrTx/>
              <a:buFont typeface="Arial" panose="020B0604020202020204" pitchFamily="34" charset="0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1.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Proposed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Adaptive CNN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achieved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MAPE of 4.58%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(good)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5.02%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(degraded).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2.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Outperformed baseline CNN and traditional frequency regression models.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3.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Execution time: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0.012 seconds per image → suitable for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real-time applications.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4.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Enhanced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ridge clarity and continuity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in noisy or smudged fingerprints.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5.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XSFFE + SNFFE preprocessing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improved model learning and accuracy.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6.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Demonstrated strong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generalization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across fingerprint variations.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7.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Final output: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smooth, accurate orientation and frequency fields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for robust identification.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26633" name="TextBox 12"/>
          <p:cNvSpPr txBox="1"/>
          <p:nvPr/>
        </p:nvSpPr>
        <p:spPr>
          <a:xfrm>
            <a:off x="465138" y="941388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IN" altLang="en-US" sz="2000" b="1" dirty="0">
                <a:latin typeface="Times New Roman" panose="02020603050405020304" charset="0"/>
                <a:ea typeface="Arial" panose="020B0604020202020204"/>
              </a:rPr>
              <a:t>Result &amp; Discussion:</a:t>
            </a:r>
            <a:endParaRPr lang="en-IN" altLang="en-US" sz="2000" b="1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26634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35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6627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628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6629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6630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31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32" name="Rectangle 11"/>
          <p:cNvSpPr/>
          <p:nvPr/>
        </p:nvSpPr>
        <p:spPr>
          <a:xfrm>
            <a:off x="465138" y="1330325"/>
            <a:ext cx="7996237" cy="317341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>
              <a:lnSpc>
                <a:spcPct val="150000"/>
              </a:lnSpc>
              <a:buClrTx/>
              <a:buFont typeface="Arial" panose="020B0604020202020204" pitchFamily="34" charset="0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26633" name="TextBox 12"/>
          <p:cNvSpPr txBox="1"/>
          <p:nvPr/>
        </p:nvSpPr>
        <p:spPr>
          <a:xfrm>
            <a:off x="465455" y="941705"/>
            <a:ext cx="4106545" cy="344805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noAutofit/>
          </a:bodyPr>
          <a:p>
            <a:pPr>
              <a:buClrTx/>
              <a:buFont typeface="Arial" panose="020B0604020202020204" pitchFamily="34" charset="0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Table 1: Average MAPE on FFE Dataset (%)</a:t>
            </a:r>
            <a:endParaRPr lang="en-IN" altLang="en-US" sz="1600" b="1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26634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35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2" name="Table 1"/>
          <p:cNvGraphicFramePr/>
          <p:nvPr>
            <p:custDataLst>
              <p:tags r:id="rId6"/>
            </p:custDataLst>
          </p:nvPr>
        </p:nvGraphicFramePr>
        <p:xfrm>
          <a:off x="529590" y="1330325"/>
          <a:ext cx="3686175" cy="2931795"/>
        </p:xfrm>
        <a:graphic>
          <a:graphicData uri="http://schemas.openxmlformats.org/drawingml/2006/table">
            <a:tbl>
              <a:tblPr>
                <a:tableStyleId>{35758FB7-9AC5-4552-8A53-C91805E547FA}</a:tableStyleId>
              </a:tblPr>
              <a:tblGrid>
                <a:gridCol w="1245235"/>
                <a:gridCol w="1220470"/>
                <a:gridCol w="1220470"/>
              </a:tblGrid>
              <a:tr h="335280">
                <a:tc>
                  <a:txBody>
                    <a:bodyPr/>
                    <a:p>
                      <a:pPr algn="ctr"/>
                      <a:r>
                        <a:rPr sz="1100"/>
                        <a:t>Method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Good Quality Images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Degraded Images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283210">
                <a:tc>
                  <a:txBody>
                    <a:bodyPr/>
                    <a:p>
                      <a:pPr algn="ctr"/>
                      <a:r>
                        <a:rPr sz="1100"/>
                        <a:t>SNFFE (Proposed)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4.58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5.02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564515">
                <a:tc>
                  <a:txBody>
                    <a:bodyPr/>
                    <a:p>
                      <a:pPr algn="ctr"/>
                      <a:r>
                        <a:rPr sz="1100"/>
                        <a:t>Adaptive CNN (Orientation)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10.5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9.8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565785">
                <a:tc>
                  <a:txBody>
                    <a:bodyPr/>
                    <a:p>
                      <a:pPr algn="ctr"/>
                      <a:r>
                        <a:rPr sz="1100"/>
                        <a:t>Adaptive CNN (Frequency)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12.2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10.5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335280">
                <a:tc>
                  <a:txBody>
                    <a:bodyPr/>
                    <a:p>
                      <a:pPr algn="ctr"/>
                      <a:r>
                        <a:rPr sz="1100"/>
                        <a:t>Orientation Vector Model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11.5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10.2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565150">
                <a:tc>
                  <a:txBody>
                    <a:bodyPr/>
                    <a:p>
                      <a:pPr algn="ctr"/>
                      <a:r>
                        <a:rPr sz="1100"/>
                        <a:t>Frequency Regression Model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11.8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12.9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282575">
                <a:tc>
                  <a:txBody>
                    <a:bodyPr/>
                    <a:p>
                      <a:pPr algn="ctr"/>
                      <a:r>
                        <a:rPr sz="1100"/>
                        <a:t>CNN Classifier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13.0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12.0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  <p:sp>
        <p:nvSpPr>
          <p:cNvPr id="3" name="Text Box 2"/>
          <p:cNvSpPr txBox="1"/>
          <p:nvPr/>
        </p:nvSpPr>
        <p:spPr>
          <a:xfrm>
            <a:off x="4571365" y="979170"/>
            <a:ext cx="4272280" cy="32385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1600" b="1">
                <a:latin typeface="Times New Roman" panose="02020603050405020304" charset="0"/>
                <a:cs typeface="Times New Roman" panose="02020603050405020304" charset="0"/>
              </a:rPr>
              <a:t>Table 2: Average Execution Time on FFE Dataset (Seconds)</a:t>
            </a:r>
            <a:endParaRPr lang="en-US" altLang="en-US" sz="1600" b="1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altLang="en-US" sz="16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graphicFrame>
        <p:nvGraphicFramePr>
          <p:cNvPr id="4" name="Table 3"/>
          <p:cNvGraphicFramePr/>
          <p:nvPr>
            <p:custDataLst>
              <p:tags r:id="rId7"/>
            </p:custDataLst>
          </p:nvPr>
        </p:nvGraphicFramePr>
        <p:xfrm>
          <a:off x="4729480" y="1645285"/>
          <a:ext cx="3872230" cy="2602865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936115"/>
                <a:gridCol w="1936115"/>
              </a:tblGrid>
              <a:tr h="350520">
                <a:tc>
                  <a:txBody>
                    <a:bodyPr/>
                    <a:p>
                      <a:pPr algn="ctr"/>
                      <a:r>
                        <a:rPr sz="1100"/>
                        <a:t>Method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Average Time (s)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349885">
                <a:tc>
                  <a:txBody>
                    <a:bodyPr/>
                    <a:p>
                      <a:pPr algn="ctr"/>
                      <a:r>
                        <a:rPr sz="1100"/>
                        <a:t>SNFFE (Proposed)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0.012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350520">
                <a:tc>
                  <a:txBody>
                    <a:bodyPr/>
                    <a:p>
                      <a:pPr algn="ctr"/>
                      <a:r>
                        <a:rPr sz="1100"/>
                        <a:t>Adaptive CNN (Orientation)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0.50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350520">
                <a:tc>
                  <a:txBody>
                    <a:bodyPr/>
                    <a:p>
                      <a:pPr algn="ctr"/>
                      <a:r>
                        <a:rPr sz="1100"/>
                        <a:t>Adaptive CNN (Frequency)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0.22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349885">
                <a:tc>
                  <a:txBody>
                    <a:bodyPr/>
                    <a:p>
                      <a:pPr algn="ctr"/>
                      <a:r>
                        <a:rPr sz="1100"/>
                        <a:t>Orientation Vector Model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0.35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501015">
                <a:tc>
                  <a:txBody>
                    <a:bodyPr/>
                    <a:p>
                      <a:pPr algn="ctr"/>
                      <a:r>
                        <a:rPr sz="1100"/>
                        <a:t>Frequency Regression Model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0.80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  <a:tr h="350520">
                <a:tc>
                  <a:txBody>
                    <a:bodyPr/>
                    <a:p>
                      <a:pPr algn="ctr"/>
                      <a:r>
                        <a:rPr sz="1100"/>
                        <a:t>CNN Classifier</a:t>
                      </a:r>
                      <a:endParaRPr sz="11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/>
                      <a:r>
                        <a:rPr sz="1100"/>
                        <a:t>0.37</a:t>
                      </a:r>
                      <a:endParaRPr sz="11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3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8675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676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8677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8678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8679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680" name="Rectangle 11"/>
          <p:cNvSpPr/>
          <p:nvPr/>
        </p:nvSpPr>
        <p:spPr>
          <a:xfrm>
            <a:off x="460375" y="1394460"/>
            <a:ext cx="7910195" cy="297561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noAutofit/>
          </a:bodyPr>
          <a:p>
            <a:pPr marL="285750" indent="-285750">
              <a:lnSpc>
                <a:spcPct val="150000"/>
              </a:lnSpc>
              <a:buClrTx/>
              <a:buFont typeface="Wingdings" panose="05000000000000000000" charset="0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Proposed Adaptive CNN model accurately estimates ridge orientation and frequency.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XSFFE and SNFFE preprocessing improved ridge clarity and reduced noise.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Achieved high accuracy (MAPE 4.58%) and real-time performance (0.012 s).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Model shows strong robustness to smudges, distortions, and low contrast.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Future Scope: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           -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Integrate into complete fingerprint recognition systems.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           -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Test on multiple datasets and sensors for broader validation.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           -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Add adversarial robustness against spoofing attacks.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lnSpc>
                <a:spcPct val="150000"/>
              </a:lnSpc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          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</p:txBody>
      </p:sp>
      <p:sp>
        <p:nvSpPr>
          <p:cNvPr id="28681" name="TextBox 12"/>
          <p:cNvSpPr txBox="1"/>
          <p:nvPr/>
        </p:nvSpPr>
        <p:spPr>
          <a:xfrm>
            <a:off x="460375" y="990600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IN" altLang="en-US" sz="2000" b="1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Conclusion &amp; Future Scope:</a:t>
            </a:r>
            <a:endParaRPr lang="en-US" altLang="en-US" sz="2000" b="1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</p:txBody>
      </p:sp>
      <p:pic>
        <p:nvPicPr>
          <p:cNvPr id="28682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8683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1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0723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724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30725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30726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27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8" name="Rectangle 11"/>
          <p:cNvSpPr/>
          <p:nvPr/>
        </p:nvSpPr>
        <p:spPr>
          <a:xfrm>
            <a:off x="465455" y="1345565"/>
            <a:ext cx="8277860" cy="292227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noAutofit/>
          </a:bodyPr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Ji et al., “Fingerprint Orientation Field Estimation Using Ridge Projection,” Pattern Recognition,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</a:t>
            </a:r>
            <a:r>
              <a:rPr lang="en-IN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2008.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Gottschlich et al., “Curved Gabor Filters for Fingerprint Image Enhancement,” IEEE TIP, 2012.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Takahashi et al., “Fingerprint Feature Extraction Using Multi-Task CNN,” arXiv, 2020.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Chinnappan et al., “Fingerprint Recognition Technology Using Deep Learning,” SSRN, 2021.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Cappelli et al., “No Feature Left Behind: Filling the Gap in Fingerprint Frequency Estimation,”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IEEE Access, 2024.</a:t>
            </a: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Wingdings" panose="05000000000000000000" pitchFamily="2" charset="2"/>
            </a:pPr>
            <a:endParaRPr lang="en-US" altLang="en-US" sz="16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</p:txBody>
      </p:sp>
      <p:sp>
        <p:nvSpPr>
          <p:cNvPr id="30729" name="TextBox 12"/>
          <p:cNvSpPr txBox="1"/>
          <p:nvPr/>
        </p:nvSpPr>
        <p:spPr>
          <a:xfrm>
            <a:off x="460375" y="941705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IN" altLang="en-US" sz="2000" b="1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References:</a:t>
            </a:r>
            <a:endParaRPr lang="en-IN" altLang="en-US" sz="2000" b="1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</p:txBody>
      </p:sp>
      <p:pic>
        <p:nvPicPr>
          <p:cNvPr id="30730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31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69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2771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772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32773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32774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2775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777" name="TextBox 12"/>
          <p:cNvSpPr txBox="1"/>
          <p:nvPr/>
        </p:nvSpPr>
        <p:spPr>
          <a:xfrm>
            <a:off x="2309495" y="2172970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 algn="ctr">
              <a:buClrTx/>
              <a:buFont typeface="Arial" panose="020B0604020202020204" pitchFamily="34" charset="0"/>
            </a:pPr>
            <a:r>
              <a:rPr lang="en-IN" altLang="en-US" sz="2000" b="1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THANK YOU</a:t>
            </a:r>
            <a:endParaRPr lang="en-IN" altLang="en-US" sz="2000" b="1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</p:txBody>
      </p:sp>
      <p:pic>
        <p:nvPicPr>
          <p:cNvPr id="32778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2779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8195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96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8197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8198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9" name="TextBox 15"/>
          <p:cNvSpPr txBox="1"/>
          <p:nvPr/>
        </p:nvSpPr>
        <p:spPr>
          <a:xfrm>
            <a:off x="480060" y="1106805"/>
            <a:ext cx="8343265" cy="26085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noAutofit/>
          </a:bodyPr>
          <a:p>
            <a:pPr algn="ctr">
              <a:buClrTx/>
              <a:buFont typeface="Arial" panose="020B0604020202020204" pitchFamily="34" charset="0"/>
            </a:pPr>
            <a:r>
              <a:rPr lang="en-US" altLang="en-US" sz="2000" b="1" dirty="0">
                <a:latin typeface="Times New Roman" panose="02020603050405020304" charset="0"/>
                <a:ea typeface="Arial" panose="020B0604020202020204"/>
              </a:rPr>
              <a:t>Learning Ridge Structures: Adaptive CNN-Based Local Orientation and Frequency Estimation for Fingerprints</a:t>
            </a:r>
            <a:endParaRPr lang="en-US" altLang="en-US" sz="2000" b="1" dirty="0">
              <a:latin typeface="Times New Roman" panose="02020603050405020304" charset="0"/>
              <a:ea typeface="Arial" panose="020B0604020202020204"/>
            </a:endParaRPr>
          </a:p>
          <a:p>
            <a:pPr algn="ctr">
              <a:buClrTx/>
              <a:buFont typeface="Arial" panose="020B0604020202020204" pitchFamily="34" charset="0"/>
            </a:pPr>
            <a:endParaRPr lang="en-IN" altLang="en-US" sz="2000" b="1" dirty="0">
              <a:latin typeface="Times New Roman" panose="02020603050405020304" charset="0"/>
              <a:ea typeface="Arial" panose="020B0604020202020204"/>
            </a:endParaRPr>
          </a:p>
          <a:p>
            <a:pPr algn="ctr">
              <a:buClrTx/>
              <a:buFont typeface="Arial" panose="020B0604020202020204" pitchFamily="34" charset="0"/>
            </a:pPr>
            <a:r>
              <a:rPr lang="en-IN" altLang="en-US" sz="1800" b="1" dirty="0">
                <a:latin typeface="Arial" panose="020B0604020202020204"/>
                <a:ea typeface="Arial" panose="020B0604020202020204"/>
              </a:rPr>
              <a:t>Paper id: ICAICCIT_0580</a:t>
            </a:r>
            <a:endParaRPr lang="en-IN" altLang="en-US" sz="1800" b="1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                                                                                                                       </a:t>
            </a:r>
            <a:endParaRPr lang="en-IN" altLang="en-US" sz="1600" b="1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b="1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b="1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                                                                                                               </a:t>
            </a:r>
            <a:endParaRPr lang="en-IN" altLang="en-US" sz="1600" b="1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                                                                                                              </a:t>
            </a:r>
            <a:r>
              <a:rPr lang="en-IN" altLang="en-US" sz="1600" b="1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Presented by</a:t>
            </a:r>
            <a:endParaRPr lang="en-IN" altLang="en-US" sz="1600" b="1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                                                                                                     </a:t>
            </a:r>
            <a:r>
              <a:rPr lang="en-IN" altLang="en-US" sz="1600" b="1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         Atmakuri Jashwanth </a:t>
            </a:r>
            <a:endParaRPr lang="en-IN" altLang="en-US" sz="1600" b="1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                                                                                               </a:t>
            </a:r>
            <a:endParaRPr lang="en-IN" altLang="en-US" sz="1600" b="1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                                                                                               </a:t>
            </a:r>
            <a:endParaRPr lang="en-IN" altLang="en-US" sz="1600" b="1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                                                                                          </a:t>
            </a:r>
            <a:endParaRPr lang="en-IN" altLang="en-US" sz="1600" b="1" dirty="0">
              <a:latin typeface="Arial" panose="020B0604020202020204"/>
              <a:ea typeface="Arial" panose="020B0604020202020204"/>
            </a:endParaRPr>
          </a:p>
          <a:p>
            <a:pPr algn="r"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                                                                                                          </a:t>
            </a:r>
            <a:endParaRPr lang="en-US" altLang="en-US" sz="1600" b="1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8200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201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675" y="214313"/>
            <a:ext cx="2130425" cy="6207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2" name="Rectangle 12"/>
          <p:cNvSpPr/>
          <p:nvPr/>
        </p:nvSpPr>
        <p:spPr>
          <a:xfrm>
            <a:off x="480060" y="2571750"/>
            <a:ext cx="8343265" cy="104711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noAutofit/>
          </a:bodyPr>
          <a:p>
            <a:pPr>
              <a:buClrTx/>
              <a:buFont typeface="Arial" panose="020B0604020202020204" pitchFamily="34" charset="0"/>
            </a:pP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Atmakuri Jashwanth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, 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Shaik Inkollu Farzan Basha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, 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Yalagala Leela krishna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, 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Syed Rizwana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, 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K.V. NarasimhaReddy</a:t>
            </a:r>
            <a:endParaRPr lang="en-US" altLang="en-US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                                                 Narasaraopeta Engineering College, Narasaraopet</a:t>
            </a:r>
            <a:endParaRPr lang="en-IN" altLang="en-US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                                                     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Rama Sundari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(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GRIET, Bachupally, Hyderabad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)</a:t>
            </a:r>
            <a:endParaRPr lang="en-US" altLang="en-US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+mn-ea"/>
              </a:rPr>
              <a:t>  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+mn-ea"/>
              </a:rPr>
              <a:t>Velagaleti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+mn-ea"/>
              </a:rPr>
              <a:t> 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Sesha Bhargavi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(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G. Narayanamma Institute of Technology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 </a:t>
            </a:r>
            <a:r>
              <a:rPr lang="en-US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Science(women), Shaikpet, Hyderabad</a:t>
            </a:r>
            <a:r>
              <a:rPr lang="en-IN" altLang="en-US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</a:rPr>
              <a:t>)</a:t>
            </a:r>
            <a:endParaRPr lang="en-IN" altLang="en-US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</p:txBody>
      </p:sp>
      <p:pic>
        <p:nvPicPr>
          <p:cNvPr id="8203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7058025" y="79375"/>
            <a:ext cx="2081213" cy="7000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0243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44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0245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0246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7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8" name="Rectangle 11"/>
          <p:cNvSpPr/>
          <p:nvPr/>
        </p:nvSpPr>
        <p:spPr>
          <a:xfrm>
            <a:off x="465138" y="1541463"/>
            <a:ext cx="6392862" cy="230822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Introduction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Problem Statements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Objectives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Literature Review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Methodology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Result &amp; Discussion 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Conclusion &amp; Future Scope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References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0249" name="TextBox 12"/>
          <p:cNvSpPr txBox="1"/>
          <p:nvPr/>
        </p:nvSpPr>
        <p:spPr>
          <a:xfrm>
            <a:off x="460375" y="1123950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IN" altLang="en-US" sz="2000" b="1" dirty="0">
                <a:latin typeface="Times New Roman" panose="02020603050405020304" charset="0"/>
                <a:ea typeface="Arial" panose="020B0604020202020204"/>
              </a:rPr>
              <a:t>Index </a:t>
            </a:r>
            <a:r>
              <a:rPr lang="en-IN" altLang="en-US" sz="2000" dirty="0">
                <a:latin typeface="Times New Roman" panose="02020603050405020304" charset="0"/>
                <a:ea typeface="Arial" panose="020B0604020202020204"/>
              </a:rPr>
              <a:t>-</a:t>
            </a:r>
            <a:endParaRPr lang="en-IN" altLang="en-US" sz="2000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10250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51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2291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92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2293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2294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5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296" name="Rectangle 11"/>
          <p:cNvSpPr/>
          <p:nvPr/>
        </p:nvSpPr>
        <p:spPr>
          <a:xfrm>
            <a:off x="465138" y="1541463"/>
            <a:ext cx="8394700" cy="280193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Fingerprint recognition is a widely used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reliable biometric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technique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due</a:t>
            </a: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to its uniqueness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and</a:t>
            </a: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permanence.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Key structural features: Ridge Orientation and Ridge Frequency  essential for enhancement, </a:t>
            </a: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endParaRPr lang="en-IN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minutiae extraction, and matching.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Traditional methods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(gradient &amp; Fourier-based) perform well on clean images but fail on noisy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or</a:t>
            </a: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low-quality fingerprints.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Adaptive CNN-based model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proposed to jointly estimate ridge orientation and frequency directly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from raw images.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Model includes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XSFFE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SNFFE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preprocessing for noise reduction, normalization, and data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consistency.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12297" name="TextBox 12"/>
          <p:cNvSpPr txBox="1"/>
          <p:nvPr/>
        </p:nvSpPr>
        <p:spPr>
          <a:xfrm>
            <a:off x="460375" y="1123950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IN" altLang="en-US" sz="2000" b="1" dirty="0">
                <a:latin typeface="Times New Roman" panose="02020603050405020304" charset="0"/>
                <a:ea typeface="Arial" panose="020B0604020202020204"/>
              </a:rPr>
              <a:t>Introduction:</a:t>
            </a:r>
            <a:endParaRPr lang="en-IN" altLang="en-US" sz="2000" b="1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12298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9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4339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40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4341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4342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343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344" name="Rectangle 11"/>
          <p:cNvSpPr/>
          <p:nvPr/>
        </p:nvSpPr>
        <p:spPr>
          <a:xfrm>
            <a:off x="465138" y="1619250"/>
            <a:ext cx="8594725" cy="274796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Existing methods fail on noisy and low-quality fingerprints.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Traditional filters lack adaptability to real-world variations.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CNN models trained on clean data show poor generalization.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No large ground-truth dataset for ridge frequency estimation.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Patch-based analysis loses global ridge structure information.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Need for an adaptive CNN that can accurately estimate ridge orientation and frequency in real time.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14345" name="TextBox 12"/>
          <p:cNvSpPr txBox="1"/>
          <p:nvPr/>
        </p:nvSpPr>
        <p:spPr>
          <a:xfrm>
            <a:off x="460375" y="1123950"/>
            <a:ext cx="4870450" cy="41751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r>
              <a:rPr lang="en-US" altLang="en-US" sz="2000" b="1" dirty="0">
                <a:latin typeface="Times New Roman" panose="02020603050405020304" charset="0"/>
                <a:ea typeface="Arial" panose="020B0604020202020204"/>
              </a:rPr>
              <a:t>Problem Statements</a:t>
            </a:r>
            <a:r>
              <a:rPr lang="en-IN" altLang="en-US" sz="2000" b="1" dirty="0">
                <a:latin typeface="Times New Roman" panose="02020603050405020304" charset="0"/>
                <a:ea typeface="Arial" panose="020B0604020202020204"/>
              </a:rPr>
              <a:t>:</a:t>
            </a:r>
            <a:endParaRPr lang="en-US" altLang="en-US" sz="20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US" altLang="en-US" sz="20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US" altLang="en-US" sz="2000" b="1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4346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347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6387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88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6389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6390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1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392" name="Rectangle 11"/>
          <p:cNvSpPr/>
          <p:nvPr/>
        </p:nvSpPr>
        <p:spPr>
          <a:xfrm>
            <a:off x="465138" y="1541463"/>
            <a:ext cx="8240712" cy="26670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>
              <a:buClrTx/>
              <a:buFont typeface="Wingdings" panose="05000000000000000000" pitchFamily="2" charset="2"/>
            </a:pPr>
            <a:r>
              <a:rPr lang="en-IN" altLang="en-US" sz="1600" b="1" dirty="0">
                <a:latin typeface="Times New Roman" panose="02020603050405020304" charset="0"/>
                <a:ea typeface="Arial" panose="020B0604020202020204"/>
              </a:rPr>
              <a:t>Our Research work aims to: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To design an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adaptive CNN model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for ridge orientation and frequency estimation.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To improve fingerprint image quality using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XSFFE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SNFFE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preprocessing.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To achieve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robust performance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on noisy or low-quality fingerprints.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To ensure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real-time execution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with high accuracy.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To evaluate model performance using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MAPE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benchmark comparisons.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16393" name="TextBox 12"/>
          <p:cNvSpPr txBox="1"/>
          <p:nvPr/>
        </p:nvSpPr>
        <p:spPr>
          <a:xfrm>
            <a:off x="460375" y="1123950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IN" altLang="en-US" sz="2000" b="1" dirty="0">
                <a:latin typeface="Times New Roman" panose="02020603050405020304" charset="0"/>
                <a:ea typeface="Arial" panose="020B0604020202020204"/>
              </a:rPr>
              <a:t>Objectives :</a:t>
            </a:r>
            <a:endParaRPr lang="en-IN" altLang="en-US" sz="2000" b="1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16394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5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8435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36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8437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8438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9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440" name="Rectangle 11"/>
          <p:cNvSpPr/>
          <p:nvPr/>
        </p:nvSpPr>
        <p:spPr>
          <a:xfrm>
            <a:off x="460375" y="1374775"/>
            <a:ext cx="8326438" cy="300355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>
              <a:buClrTx/>
              <a:buFont typeface="Wingdings" panose="05000000000000000000" pitchFamily="2" charset="2"/>
            </a:pPr>
            <a:r>
              <a:rPr lang="en-IN" altLang="en-US" sz="1600" b="1" dirty="0">
                <a:latin typeface="Times New Roman" panose="02020603050405020304" charset="0"/>
                <a:ea typeface="Arial" panose="020B0604020202020204"/>
              </a:rPr>
              <a:t>Existing Research:</a:t>
            </a:r>
            <a:endParaRPr lang="en-IN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Gradient &amp; Fourier-based methods: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Effective for clean images but fail on noisy or partial </a:t>
            </a: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endParaRPr lang="en-IN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fingerprints.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Filter-bank approaches (Gabor, Butterworth):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Improved ridge estimation yet struggle with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severe distortions.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CNN-based models: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Enable joint extraction of ridge features and texture patterns.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Dual-branch adaptive CNNs: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Estimate both orientation and frequency with attention</a:t>
            </a: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endParaRPr lang="en-IN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mechanisms.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Identified gap: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Lack of robust, dense pixel-wise, end-to-end models for real-world fingerprint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IN" altLang="en-US" sz="1600" dirty="0">
                <a:latin typeface="Times New Roman" panose="02020603050405020304" charset="0"/>
                <a:ea typeface="Arial" panose="020B0604020202020204"/>
              </a:rPr>
              <a:t>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data.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18441" name="TextBox 12"/>
          <p:cNvSpPr txBox="1"/>
          <p:nvPr/>
        </p:nvSpPr>
        <p:spPr>
          <a:xfrm>
            <a:off x="460375" y="977900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IN" altLang="en-US" sz="2000" b="1" dirty="0">
                <a:latin typeface="Times New Roman" panose="02020603050405020304" charset="0"/>
                <a:ea typeface="Arial" panose="020B0604020202020204"/>
              </a:rPr>
              <a:t>Literature Review :</a:t>
            </a:r>
            <a:endParaRPr lang="en-IN" altLang="en-US" sz="2000" b="1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18442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43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0483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84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0485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0486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487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8" name="Rectangle 11"/>
          <p:cNvSpPr/>
          <p:nvPr/>
        </p:nvSpPr>
        <p:spPr>
          <a:xfrm>
            <a:off x="465138" y="1541463"/>
            <a:ext cx="7996237" cy="26574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>
              <a:buClrTx/>
              <a:buFont typeface="Wingdings" panose="05000000000000000000" pitchFamily="2" charset="2"/>
            </a:pPr>
            <a:endParaRPr lang="en-US" altLang="en-US" sz="1800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0489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490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91" name="Text Box 2"/>
          <p:cNvSpPr txBox="1"/>
          <p:nvPr/>
        </p:nvSpPr>
        <p:spPr>
          <a:xfrm>
            <a:off x="371475" y="990600"/>
            <a:ext cx="5643563" cy="331946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r>
              <a:rPr lang="en-US" altLang="en-US" sz="1800" b="1">
                <a:latin typeface="Times New Roman" panose="02020603050405020304" charset="0"/>
              </a:rPr>
              <a:t>Methodology</a:t>
            </a:r>
            <a:r>
              <a:rPr lang="en-IN" altLang="en-US" sz="1800" b="1">
                <a:latin typeface="Times New Roman" panose="02020603050405020304" charset="0"/>
              </a:rPr>
              <a:t> :</a:t>
            </a:r>
            <a:endParaRPr lang="en-IN" altLang="en-US" sz="1800" b="1">
              <a:latin typeface="Times New Roman" panose="02020603050405020304" charset="0"/>
            </a:endParaRPr>
          </a:p>
          <a:p>
            <a:r>
              <a:rPr lang="en-IN" altLang="en-US" sz="1600" b="1">
                <a:latin typeface="Times New Roman" panose="02020603050405020304" charset="0"/>
              </a:rPr>
              <a:t>                                     Pipeline Overview :</a:t>
            </a:r>
            <a:endParaRPr lang="en-IN" altLang="en-US" sz="1600" b="1">
              <a:latin typeface="Times New Roman" panose="02020603050405020304" charset="0"/>
            </a:endParaRPr>
          </a:p>
          <a:p>
            <a:endParaRPr lang="en-IN" altLang="en-US" sz="1600">
              <a:latin typeface="Times New Roman" panose="02020603050405020304" charset="0"/>
            </a:endParaRPr>
          </a:p>
          <a:p>
            <a:r>
              <a:rPr lang="en-IN" altLang="en-US" sz="1600">
                <a:latin typeface="Times New Roman" panose="02020603050405020304" charset="0"/>
              </a:rPr>
              <a:t>1.</a:t>
            </a:r>
            <a:r>
              <a:rPr lang="en-IN" altLang="en-US" sz="1600" b="1">
                <a:latin typeface="Times New Roman" panose="02020603050405020304" charset="0"/>
              </a:rPr>
              <a:t> </a:t>
            </a:r>
            <a:r>
              <a:rPr lang="en-US" altLang="en-US" sz="1600" b="1">
                <a:latin typeface="Times New Roman" panose="02020603050405020304" charset="0"/>
              </a:rPr>
              <a:t>Raw fingerprint image input</a:t>
            </a:r>
            <a:r>
              <a:rPr lang="en-IN" altLang="en-US" sz="1600" b="1">
                <a:latin typeface="Times New Roman" panose="02020603050405020304" charset="0"/>
              </a:rPr>
              <a:t>: </a:t>
            </a:r>
            <a:r>
              <a:rPr lang="en-US" altLang="en-US" sz="1600">
                <a:latin typeface="Times New Roman" panose="02020603050405020304" charset="0"/>
              </a:rPr>
              <a:t> FFE dataset containing 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US" altLang="en-US" sz="1600">
                <a:latin typeface="Times New Roman" panose="02020603050405020304" charset="0"/>
              </a:rPr>
              <a:t> </a:t>
            </a:r>
            <a:r>
              <a:rPr lang="en-IN" altLang="en-US" sz="1600">
                <a:latin typeface="Times New Roman" panose="02020603050405020304" charset="0"/>
              </a:rPr>
              <a:t>   </a:t>
            </a:r>
            <a:r>
              <a:rPr lang="en-US" altLang="en-US" sz="1600">
                <a:latin typeface="Times New Roman" panose="02020603050405020304" charset="0"/>
              </a:rPr>
              <a:t>fingerprint images for processing.</a:t>
            </a:r>
            <a:r>
              <a:rPr lang="en-IN" altLang="en-US" sz="1600">
                <a:latin typeface="Times New Roman" panose="02020603050405020304" charset="0"/>
              </a:rPr>
              <a:t> </a:t>
            </a:r>
            <a:endParaRPr lang="en-IN" altLang="en-US" sz="1600">
              <a:latin typeface="Times New Roman" panose="02020603050405020304" charset="0"/>
            </a:endParaRPr>
          </a:p>
          <a:p>
            <a:r>
              <a:rPr lang="en-IN" altLang="en-US" sz="1600">
                <a:latin typeface="Times New Roman" panose="02020603050405020304" charset="0"/>
              </a:rPr>
              <a:t>2. </a:t>
            </a:r>
            <a:r>
              <a:rPr lang="en-US" altLang="en-US" sz="1600" b="1">
                <a:latin typeface="Times New Roman" panose="02020603050405020304" charset="0"/>
              </a:rPr>
              <a:t>Preprocessing stage</a:t>
            </a:r>
            <a:r>
              <a:rPr lang="en-IN" altLang="en-US" sz="1600" b="1">
                <a:latin typeface="Times New Roman" panose="02020603050405020304" charset="0"/>
              </a:rPr>
              <a:t>: </a:t>
            </a:r>
            <a:r>
              <a:rPr lang="en-US" altLang="en-US" sz="1600">
                <a:latin typeface="Times New Roman" panose="02020603050405020304" charset="0"/>
              </a:rPr>
              <a:t>XSFFE &amp; SNFFE, normalization, 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US" altLang="en-US" sz="1600">
                <a:latin typeface="Times New Roman" panose="02020603050405020304" charset="0"/>
              </a:rPr>
              <a:t> </a:t>
            </a:r>
            <a:r>
              <a:rPr lang="en-IN" altLang="en-US" sz="1600">
                <a:latin typeface="Times New Roman" panose="02020603050405020304" charset="0"/>
              </a:rPr>
              <a:t>   </a:t>
            </a:r>
            <a:r>
              <a:rPr lang="en-US" altLang="en-US" sz="1600">
                <a:latin typeface="Times New Roman" panose="02020603050405020304" charset="0"/>
              </a:rPr>
              <a:t>segmentation, and optional Gabor-based enhancement to clean 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IN" altLang="en-US" sz="1600">
                <a:latin typeface="Times New Roman" panose="02020603050405020304" charset="0"/>
              </a:rPr>
              <a:t>     </a:t>
            </a:r>
            <a:r>
              <a:rPr lang="en-US" altLang="en-US" sz="1600">
                <a:latin typeface="Times New Roman" panose="02020603050405020304" charset="0"/>
              </a:rPr>
              <a:t>and standardize ridge patterns.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IN" altLang="en-US" sz="1600">
                <a:latin typeface="Times New Roman" panose="02020603050405020304" charset="0"/>
              </a:rPr>
              <a:t>3. </a:t>
            </a:r>
            <a:r>
              <a:rPr lang="en-US" altLang="en-US" sz="1600" b="1">
                <a:latin typeface="Times New Roman" panose="02020603050405020304" charset="0"/>
              </a:rPr>
              <a:t>Patch extraction</a:t>
            </a:r>
            <a:r>
              <a:rPr lang="en-IN" altLang="en-US" sz="1600" b="1">
                <a:latin typeface="Times New Roman" panose="02020603050405020304" charset="0"/>
              </a:rPr>
              <a:t>:</a:t>
            </a:r>
            <a:r>
              <a:rPr lang="en-IN" altLang="en-US" sz="1600">
                <a:latin typeface="Times New Roman" panose="02020603050405020304" charset="0"/>
              </a:rPr>
              <a:t> </a:t>
            </a:r>
            <a:r>
              <a:rPr lang="en-US" altLang="en-US" sz="1600">
                <a:latin typeface="Times New Roman" panose="02020603050405020304" charset="0"/>
              </a:rPr>
              <a:t>split image into local patches (e.g., 32×32 or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US" altLang="en-US" sz="1600">
                <a:latin typeface="Times New Roman" panose="02020603050405020304" charset="0"/>
              </a:rPr>
              <a:t> </a:t>
            </a:r>
            <a:r>
              <a:rPr lang="en-IN" altLang="en-US" sz="1600">
                <a:latin typeface="Times New Roman" panose="02020603050405020304" charset="0"/>
              </a:rPr>
              <a:t> </a:t>
            </a:r>
            <a:r>
              <a:rPr lang="en-US" altLang="en-US" sz="1600">
                <a:latin typeface="Times New Roman" panose="02020603050405020304" charset="0"/>
              </a:rPr>
              <a:t> </a:t>
            </a:r>
            <a:r>
              <a:rPr lang="en-IN" altLang="en-US" sz="1600">
                <a:latin typeface="Times New Roman" panose="02020603050405020304" charset="0"/>
              </a:rPr>
              <a:t> </a:t>
            </a:r>
            <a:r>
              <a:rPr lang="en-US" altLang="en-US" sz="1600">
                <a:latin typeface="Times New Roman" panose="02020603050405020304" charset="0"/>
              </a:rPr>
              <a:t>64×64) to capture local ridge structure.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IN" altLang="en-US" sz="1600">
                <a:latin typeface="Times New Roman" panose="02020603050405020304" charset="0"/>
              </a:rPr>
              <a:t>4. </a:t>
            </a:r>
            <a:r>
              <a:rPr lang="en-US" altLang="en-US" sz="1600" b="1">
                <a:latin typeface="Times New Roman" panose="02020603050405020304" charset="0"/>
              </a:rPr>
              <a:t>Model (Adaptive CNN)</a:t>
            </a:r>
            <a:r>
              <a:rPr lang="en-IN" altLang="en-US" sz="1600" b="1">
                <a:latin typeface="Times New Roman" panose="02020603050405020304" charset="0"/>
              </a:rPr>
              <a:t>:</a:t>
            </a:r>
            <a:r>
              <a:rPr lang="en-IN" altLang="en-US" sz="1600">
                <a:latin typeface="Times New Roman" panose="02020603050405020304" charset="0"/>
              </a:rPr>
              <a:t> </a:t>
            </a:r>
            <a:r>
              <a:rPr lang="en-US" altLang="en-US" sz="1600">
                <a:latin typeface="Times New Roman" panose="02020603050405020304" charset="0"/>
              </a:rPr>
              <a:t>multi-branch network with orientation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US" altLang="en-US" sz="1600">
                <a:latin typeface="Times New Roman" panose="02020603050405020304" charset="0"/>
              </a:rPr>
              <a:t> </a:t>
            </a:r>
            <a:r>
              <a:rPr lang="en-IN" altLang="en-US" sz="1600">
                <a:latin typeface="Times New Roman" panose="02020603050405020304" charset="0"/>
              </a:rPr>
              <a:t>  </a:t>
            </a:r>
            <a:r>
              <a:rPr lang="en-US" altLang="en-US" sz="1600">
                <a:latin typeface="Times New Roman" panose="02020603050405020304" charset="0"/>
              </a:rPr>
              <a:t> and frequency estimation branches (plus attention/SNFFE</a:t>
            </a:r>
            <a:endParaRPr lang="en-US" altLang="en-US" sz="1600">
              <a:latin typeface="Times New Roman" panose="02020603050405020304" charset="0"/>
            </a:endParaRPr>
          </a:p>
          <a:p>
            <a:r>
              <a:rPr lang="en-US" altLang="en-US" sz="1600">
                <a:latin typeface="Times New Roman" panose="02020603050405020304" charset="0"/>
              </a:rPr>
              <a:t> </a:t>
            </a:r>
            <a:r>
              <a:rPr lang="en-IN" altLang="en-US" sz="1600">
                <a:latin typeface="Times New Roman" panose="02020603050405020304" charset="0"/>
              </a:rPr>
              <a:t>  </a:t>
            </a:r>
            <a:r>
              <a:rPr lang="en-US" altLang="en-US" sz="1600">
                <a:latin typeface="Times New Roman" panose="02020603050405020304" charset="0"/>
              </a:rPr>
              <a:t> support).</a:t>
            </a:r>
            <a:endParaRPr lang="en-US" altLang="en-US" sz="1600">
              <a:latin typeface="Times New Roman" panose="02020603050405020304" charset="0"/>
            </a:endParaRPr>
          </a:p>
          <a:p>
            <a:endParaRPr lang="en-IN" altLang="en-US" sz="1600">
              <a:latin typeface="Times New Roman" panose="02020603050405020304" charset="0"/>
            </a:endParaRPr>
          </a:p>
        </p:txBody>
      </p:sp>
      <p:pic>
        <p:nvPicPr>
          <p:cNvPr id="20492" name="Picture 4" descr="archi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2363" y="714375"/>
            <a:ext cx="2713037" cy="38481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29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2531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32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2533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2534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35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6" name="Rectangle 11"/>
          <p:cNvSpPr/>
          <p:nvPr/>
        </p:nvSpPr>
        <p:spPr>
          <a:xfrm>
            <a:off x="465138" y="1136650"/>
            <a:ext cx="7554912" cy="26590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800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2537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38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9" name="Text Box 1"/>
          <p:cNvSpPr txBox="1"/>
          <p:nvPr/>
        </p:nvSpPr>
        <p:spPr>
          <a:xfrm>
            <a:off x="465138" y="990600"/>
            <a:ext cx="8096250" cy="27908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r>
              <a:rPr lang="en-IN" altLang="en-US" sz="1600">
                <a:latin typeface="Times New Roman" panose="02020603050405020304" charset="0"/>
              </a:rPr>
              <a:t>5. </a:t>
            </a:r>
            <a:r>
              <a:rPr lang="en-US" altLang="en-US" sz="1600" b="1">
                <a:latin typeface="Times New Roman" panose="02020603050405020304" charset="0"/>
              </a:rPr>
              <a:t>Generate maps</a:t>
            </a:r>
            <a:r>
              <a:rPr lang="en-IN" altLang="en-US" sz="1600" b="1">
                <a:latin typeface="Times New Roman" panose="02020603050405020304" charset="0"/>
              </a:rPr>
              <a:t>: </a:t>
            </a:r>
            <a:r>
              <a:rPr lang="en-US" altLang="en-US" sz="1600">
                <a:latin typeface="Times New Roman" panose="02020603050405020304" charset="0"/>
              </a:rPr>
              <a:t>produce local orientation map and frequency map (per pixel or per patch).</a:t>
            </a:r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r>
              <a:rPr lang="en-IN" altLang="en-US" sz="1600">
                <a:latin typeface="Times New Roman" panose="02020603050405020304" charset="0"/>
              </a:rPr>
              <a:t>6. </a:t>
            </a:r>
            <a:r>
              <a:rPr lang="en-US" altLang="en-US" sz="1600" b="1">
                <a:latin typeface="Times New Roman" panose="02020603050405020304" charset="0"/>
              </a:rPr>
              <a:t>Fill missing values</a:t>
            </a:r>
            <a:r>
              <a:rPr lang="en-IN" altLang="en-US" sz="1600" b="1">
                <a:latin typeface="Times New Roman" panose="02020603050405020304" charset="0"/>
              </a:rPr>
              <a:t>: </a:t>
            </a:r>
            <a:r>
              <a:rPr lang="en-US" altLang="en-US" sz="1600">
                <a:latin typeface="Times New Roman" panose="02020603050405020304" charset="0"/>
              </a:rPr>
              <a:t>inpaint or interpolate sparse/invalid regions to ensure continuity.</a:t>
            </a:r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endParaRPr lang="en-US" altLang="en-US" sz="1600">
              <a:latin typeface="Times New Roman" panose="02020603050405020304" charset="0"/>
            </a:endParaRPr>
          </a:p>
          <a:p>
            <a:endParaRPr lang="en-IN" altLang="en-US" sz="1600">
              <a:latin typeface="Times New Roman" panose="02020603050405020304" charset="0"/>
            </a:endParaRPr>
          </a:p>
        </p:txBody>
      </p:sp>
      <p:pic>
        <p:nvPicPr>
          <p:cNvPr id="22540" name="Picture 2" descr="local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2388" y="1830388"/>
            <a:ext cx="6351587" cy="24447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288*222"/>
  <p:tag name="TABLE_ENDDRAG_RECT" val="43*104*288*222"/>
</p:tagLst>
</file>

<file path=ppt/tags/tag2.xml><?xml version="1.0" encoding="utf-8"?>
<p:tagLst xmlns:p="http://schemas.openxmlformats.org/presentationml/2006/main">
  <p:tag name="TABLE_ENDDRAG_ORIGIN_RECT" val="304*204"/>
  <p:tag name="TABLE_ENDDRAG_RECT" val="372*129*304*204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6917</Words>
  <Application>WPS Presentation</Application>
  <PresentationFormat>On-screen Show (16:9)</PresentationFormat>
  <Paragraphs>243</Paragraphs>
  <Slides>15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</vt:lpstr>
      <vt:lpstr>SimSun</vt:lpstr>
      <vt:lpstr>Wingdings</vt:lpstr>
      <vt:lpstr>Arial</vt:lpstr>
      <vt:lpstr>Times New Roman</vt:lpstr>
      <vt:lpstr>Wingdings</vt:lpstr>
      <vt:lpstr>Microsoft YaHei</vt:lpstr>
      <vt:lpstr>Arial Unicode MS</vt:lpstr>
      <vt:lpstr>Simple Light</vt:lpstr>
      <vt:lpstr>1_Simple Light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Atmakuri Jashwanth</cp:lastModifiedBy>
  <cp:revision>26</cp:revision>
  <dcterms:created xsi:type="dcterms:W3CDTF">2025-10-17T15:44:00Z</dcterms:created>
  <dcterms:modified xsi:type="dcterms:W3CDTF">2025-10-31T15:06:28Z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341316A2DBFA4E9B8F7488ACB58F7C4C_12</vt:lpwstr>
  </property>
  <property fmtid="{D5CDD505-2E9C-101B-9397-08002B2CF9AE}" pid="3" name="KSOProductBuildVer">
    <vt:lpwstr>1033-12.2.0.22549</vt:lpwstr>
  </property>
</Properties>
</file>